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5B2C4D-6D88-4055-BB91-FB96441C3909}"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378117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5B2C4D-6D88-4055-BB91-FB96441C3909}"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26519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5B2C4D-6D88-4055-BB91-FB96441C3909}"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20801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5B2C4D-6D88-4055-BB91-FB96441C3909}"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255899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5B2C4D-6D88-4055-BB91-FB96441C3909}" type="datetimeFigureOut">
              <a:rPr lang="en-US" smtClean="0"/>
              <a:t>8/29/2020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246581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5B2C4D-6D88-4055-BB91-FB96441C3909}"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3388105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5B2C4D-6D88-4055-BB91-FB96441C3909}" type="datetimeFigureOut">
              <a:rPr lang="en-US" smtClean="0"/>
              <a:t>8/29/2020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2803240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5B2C4D-6D88-4055-BB91-FB96441C3909}" type="datetimeFigureOut">
              <a:rPr lang="en-US" smtClean="0"/>
              <a:t>8/29/2020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48864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B2C4D-6D88-4055-BB91-FB96441C3909}" type="datetimeFigureOut">
              <a:rPr lang="en-US" smtClean="0"/>
              <a:t>8/29/2020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33036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5B2C4D-6D88-4055-BB91-FB96441C3909}"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317789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5B2C4D-6D88-4055-BB91-FB96441C3909}" type="datetimeFigureOut">
              <a:rPr lang="en-US" smtClean="0"/>
              <a:t>8/29/2020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74E90-5470-4A5C-B508-58E9A4D52199}" type="slidenum">
              <a:rPr lang="en-US" smtClean="0"/>
              <a:t>‹#›</a:t>
            </a:fld>
            <a:endParaRPr lang="en-US"/>
          </a:p>
        </p:txBody>
      </p:sp>
    </p:spTree>
    <p:extLst>
      <p:ext uri="{BB962C8B-B14F-4D97-AF65-F5344CB8AC3E}">
        <p14:creationId xmlns:p14="http://schemas.microsoft.com/office/powerpoint/2010/main" val="238001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B2C4D-6D88-4055-BB91-FB96441C3909}" type="datetimeFigureOut">
              <a:rPr lang="en-US" smtClean="0"/>
              <a:t>8/29/2020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74E90-5470-4A5C-B508-58E9A4D52199}" type="slidenum">
              <a:rPr lang="en-US" smtClean="0"/>
              <a:t>‹#›</a:t>
            </a:fld>
            <a:endParaRPr lang="en-US"/>
          </a:p>
        </p:txBody>
      </p:sp>
    </p:spTree>
    <p:extLst>
      <p:ext uri="{BB962C8B-B14F-4D97-AF65-F5344CB8AC3E}">
        <p14:creationId xmlns:p14="http://schemas.microsoft.com/office/powerpoint/2010/main" val="311065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4055" y="277092"/>
            <a:ext cx="8167254" cy="1884218"/>
          </a:xfrm>
        </p:spPr>
        <p:txBody>
          <a:bodyPr>
            <a:normAutofit fontScale="90000"/>
          </a:bodyPr>
          <a:lstStyle/>
          <a:p>
            <a:r>
              <a:rPr lang="en-US" dirty="0" smtClean="0"/>
              <a:t/>
            </a:r>
            <a:br>
              <a:rPr lang="en-US" dirty="0" smtClean="0"/>
            </a:br>
            <a:r>
              <a:rPr lang="en-US" dirty="0" smtClean="0"/>
              <a:t>BUSINESS TAXATION - III</a:t>
            </a:r>
            <a:br>
              <a:rPr lang="en-US" dirty="0" smtClean="0"/>
            </a:br>
            <a:endParaRPr lang="en-US" dirty="0"/>
          </a:p>
        </p:txBody>
      </p:sp>
      <p:sp>
        <p:nvSpPr>
          <p:cNvPr id="3" name="Subtitle 2"/>
          <p:cNvSpPr>
            <a:spLocks noGrp="1"/>
          </p:cNvSpPr>
          <p:nvPr>
            <p:ph type="subTitle" idx="1"/>
          </p:nvPr>
        </p:nvSpPr>
        <p:spPr>
          <a:xfrm>
            <a:off x="1724892" y="2410691"/>
            <a:ext cx="9144000" cy="3962400"/>
          </a:xfrm>
        </p:spPr>
        <p:txBody>
          <a:bodyPr/>
          <a:lstStyle/>
          <a:p>
            <a:pPr algn="l"/>
            <a:r>
              <a:rPr lang="en-US" dirty="0" smtClean="0"/>
              <a:t>Chapter – 1 : General Deduction (U/S 80)            </a:t>
            </a:r>
            <a:r>
              <a:rPr lang="en-US" sz="1600" dirty="0" smtClean="0"/>
              <a:t>(6 or 12marks)</a:t>
            </a:r>
            <a:endParaRPr lang="en-US" dirty="0" smtClean="0"/>
          </a:p>
          <a:p>
            <a:pPr algn="l"/>
            <a:r>
              <a:rPr lang="en-US" dirty="0" smtClean="0"/>
              <a:t>Chapter – 2 : Assessment of Individual                 </a:t>
            </a:r>
            <a:r>
              <a:rPr lang="en-US" sz="1600" dirty="0"/>
              <a:t>(6 or 12marks</a:t>
            </a:r>
            <a:r>
              <a:rPr lang="en-US" sz="1600" dirty="0" smtClean="0"/>
              <a:t>)</a:t>
            </a:r>
            <a:endParaRPr lang="en-US" dirty="0" smtClean="0"/>
          </a:p>
          <a:p>
            <a:pPr algn="l"/>
            <a:r>
              <a:rPr lang="en-US" dirty="0" smtClean="0"/>
              <a:t>Chapter – 3 : Assessment of Cooperatives           </a:t>
            </a:r>
            <a:r>
              <a:rPr lang="en-US" sz="1600" dirty="0" smtClean="0"/>
              <a:t>(24 marks)</a:t>
            </a:r>
            <a:endParaRPr lang="en-US" dirty="0" smtClean="0"/>
          </a:p>
          <a:p>
            <a:pPr algn="l"/>
            <a:r>
              <a:rPr lang="en-US" dirty="0" smtClean="0"/>
              <a:t>Chapter – 4 : Assessment  of Firms                        </a:t>
            </a:r>
            <a:r>
              <a:rPr lang="en-US" sz="1600" dirty="0" smtClean="0"/>
              <a:t>( 6, 12 &amp; 24 marks)</a:t>
            </a:r>
          </a:p>
          <a:p>
            <a:pPr algn="l"/>
            <a:r>
              <a:rPr lang="en-US" dirty="0" smtClean="0"/>
              <a:t>Chapter – 5 : Assessment of Companies- Total Income </a:t>
            </a:r>
            <a:r>
              <a:rPr lang="en-US" sz="1600" dirty="0" smtClean="0"/>
              <a:t>(24 marks)</a:t>
            </a:r>
          </a:p>
          <a:p>
            <a:pPr algn="l"/>
            <a:r>
              <a:rPr lang="en-US" dirty="0" smtClean="0"/>
              <a:t>Chapter – 6 : Assessment of Companies – (Mat) U/S 115JB </a:t>
            </a:r>
            <a:r>
              <a:rPr lang="en-US" sz="1600" dirty="0" smtClean="0"/>
              <a:t>(12&amp; 24 marks)</a:t>
            </a:r>
          </a:p>
          <a:p>
            <a:pPr algn="l"/>
            <a:r>
              <a:rPr lang="en-US" dirty="0"/>
              <a:t> </a:t>
            </a:r>
            <a:r>
              <a:rPr lang="en-US" dirty="0" smtClean="0"/>
              <a:t>                     </a:t>
            </a:r>
            <a:endParaRPr lang="en-US" dirty="0"/>
          </a:p>
        </p:txBody>
      </p:sp>
    </p:spTree>
    <p:extLst>
      <p:ext uri="{BB962C8B-B14F-4D97-AF65-F5344CB8AC3E}">
        <p14:creationId xmlns:p14="http://schemas.microsoft.com/office/powerpoint/2010/main" val="237817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818"/>
            <a:ext cx="10515600" cy="6317673"/>
          </a:xfrm>
        </p:spPr>
        <p:txBody>
          <a:bodyPr>
            <a:normAutofit fontScale="92500" lnSpcReduction="20000"/>
          </a:bodyPr>
          <a:lstStyle/>
          <a:p>
            <a:pPr marL="0" indent="0">
              <a:buNone/>
            </a:pPr>
            <a:r>
              <a:rPr lang="en-US" b="1" dirty="0"/>
              <a:t>BUSINESS TAXATION - Ill (SYLLABUS</a:t>
            </a:r>
            <a:r>
              <a:rPr lang="en-US" b="1" dirty="0" smtClean="0"/>
              <a:t>)</a:t>
            </a:r>
          </a:p>
          <a:p>
            <a:pPr marL="0" indent="0">
              <a:buNone/>
            </a:pPr>
            <a:r>
              <a:rPr lang="en-US" dirty="0"/>
              <a:t>The objective of this paper is to familiarize the students with </a:t>
            </a:r>
            <a:r>
              <a:rPr lang="en-US" dirty="0" smtClean="0"/>
              <a:t>the</a:t>
            </a:r>
          </a:p>
          <a:p>
            <a:pPr marL="0" indent="0">
              <a:buNone/>
            </a:pPr>
            <a:r>
              <a:rPr lang="en-US" dirty="0" smtClean="0"/>
              <a:t> </a:t>
            </a:r>
            <a:r>
              <a:rPr lang="en-US" dirty="0"/>
              <a:t>Legal Provisions and Practical aspects of Income Tax.  Hence , this </a:t>
            </a:r>
            <a:endParaRPr lang="en-US" dirty="0" smtClean="0"/>
          </a:p>
          <a:p>
            <a:pPr marL="0" indent="0">
              <a:buNone/>
            </a:pPr>
            <a:r>
              <a:rPr lang="en-US" dirty="0" smtClean="0"/>
              <a:t>subject </a:t>
            </a:r>
            <a:r>
              <a:rPr lang="en-US" dirty="0"/>
              <a:t>is to be taught with reference to the relevant amendments </a:t>
            </a:r>
            <a:endParaRPr lang="en-US" dirty="0" smtClean="0"/>
          </a:p>
          <a:p>
            <a:pPr marL="0" indent="0">
              <a:buNone/>
            </a:pPr>
            <a:r>
              <a:rPr lang="en-US" dirty="0" smtClean="0"/>
              <a:t>made </a:t>
            </a:r>
            <a:r>
              <a:rPr lang="en-US" dirty="0"/>
              <a:t>to Income Tax Law in India by the Annual Finance Act 2015</a:t>
            </a:r>
            <a:r>
              <a:rPr lang="en-US" dirty="0" smtClean="0"/>
              <a:t>.</a:t>
            </a:r>
          </a:p>
          <a:p>
            <a:pPr marL="0" indent="0">
              <a:buNone/>
            </a:pPr>
            <a:r>
              <a:rPr lang="en-US" dirty="0"/>
              <a:t/>
            </a:r>
            <a:br>
              <a:rPr lang="en-US" dirty="0"/>
            </a:br>
            <a:r>
              <a:rPr lang="en-US" i="1" dirty="0"/>
              <a:t>Chapter I:</a:t>
            </a:r>
            <a:r>
              <a:rPr lang="en-US" dirty="0"/>
              <a:t> </a:t>
            </a:r>
            <a:r>
              <a:rPr lang="en-US" b="1" dirty="0"/>
              <a:t>Deduction U/S 80:</a:t>
            </a:r>
            <a:r>
              <a:rPr lang="en-US" dirty="0"/>
              <a:t> 80 DD,80DDB, 80G, 80GG,  80 GGA, 80GGB, 80 GGC, 80P,80 TTA, 80 U. </a:t>
            </a:r>
          </a:p>
          <a:p>
            <a:pPr marL="0" indent="0">
              <a:buNone/>
            </a:pPr>
            <a:r>
              <a:rPr lang="en-US" dirty="0"/>
              <a:t>Set off and Carry forward of losses under intra head and inter head sources of income, leading to the computation of Gross Total </a:t>
            </a:r>
            <a:r>
              <a:rPr lang="en-US" dirty="0" smtClean="0"/>
              <a:t>Income.</a:t>
            </a:r>
          </a:p>
          <a:p>
            <a:pPr marL="0" indent="0">
              <a:buNone/>
            </a:pPr>
            <a:r>
              <a:rPr lang="en-US" dirty="0" smtClean="0"/>
              <a:t/>
            </a:r>
            <a:br>
              <a:rPr lang="en-US" dirty="0" smtClean="0"/>
            </a:br>
            <a:r>
              <a:rPr lang="en-US" u="sng" dirty="0" smtClean="0"/>
              <a:t>Classroom Focus</a:t>
            </a:r>
            <a:r>
              <a:rPr lang="en-US" dirty="0" smtClean="0"/>
              <a:t>: Concept of </a:t>
            </a:r>
            <a:r>
              <a:rPr lang="en-US" dirty="0" err="1" smtClean="0"/>
              <a:t>GTl</a:t>
            </a:r>
            <a:r>
              <a:rPr lang="en-US" dirty="0" smtClean="0"/>
              <a:t> - Touching on heads of income taught in previous semesters set off of losses intra-head and inter head -deduction u/s 80 touching on 80C to 80U arriving at Taxable Income. However, prime focus must be on 80 DD,80DDB, 80 G, 80GG, 80GGA, 80 GGB, 8GGC, 80P (can be taught under cooperatives as well). 80TTA and 80U relevant to assessment year, Clubbing of income can be avoided as various other issues are to be discussed. This chapter questions carry 6 or 12 marks restricting one deduction like 80G or 80U or combination of more than one deduction.</a:t>
            </a:r>
            <a:endParaRPr lang="en-US" dirty="0"/>
          </a:p>
        </p:txBody>
      </p:sp>
    </p:spTree>
    <p:extLst>
      <p:ext uri="{BB962C8B-B14F-4D97-AF65-F5344CB8AC3E}">
        <p14:creationId xmlns:p14="http://schemas.microsoft.com/office/powerpoint/2010/main" val="383900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down)">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436" y="263235"/>
            <a:ext cx="11007437" cy="6359237"/>
          </a:xfrm>
        </p:spPr>
        <p:txBody>
          <a:bodyPr>
            <a:normAutofit fontScale="92500" lnSpcReduction="20000"/>
          </a:bodyPr>
          <a:lstStyle/>
          <a:p>
            <a:pPr marL="0" indent="0">
              <a:buNone/>
            </a:pPr>
            <a:r>
              <a:rPr lang="en-US" i="1" dirty="0"/>
              <a:t>Chapter 2:</a:t>
            </a:r>
            <a:r>
              <a:rPr lang="en-US" dirty="0"/>
              <a:t> </a:t>
            </a:r>
            <a:r>
              <a:rPr lang="en-US" b="1" dirty="0"/>
              <a:t>Assessment of Individual:</a:t>
            </a:r>
            <a:r>
              <a:rPr lang="en-US" dirty="0"/>
              <a:t> Taxability of agricultural income in </a:t>
            </a:r>
            <a:endParaRPr lang="en-US" dirty="0" smtClean="0"/>
          </a:p>
          <a:p>
            <a:pPr marL="0" indent="0">
              <a:buNone/>
            </a:pPr>
            <a:r>
              <a:rPr lang="en-US" dirty="0" smtClean="0"/>
              <a:t>indirect </a:t>
            </a:r>
            <a:r>
              <a:rPr lang="en-US" dirty="0"/>
              <a:t>way-taxability of share of Income of HUF and Firm computation </a:t>
            </a:r>
            <a:endParaRPr lang="en-US" dirty="0" smtClean="0"/>
          </a:p>
          <a:p>
            <a:pPr marL="0" indent="0">
              <a:buNone/>
            </a:pPr>
            <a:r>
              <a:rPr lang="en-US" dirty="0" smtClean="0"/>
              <a:t>of </a:t>
            </a:r>
            <a:r>
              <a:rPr lang="en-US" dirty="0"/>
              <a:t>total income and tax liability</a:t>
            </a:r>
            <a:r>
              <a:rPr lang="en-US" dirty="0" smtClean="0"/>
              <a:t>.</a:t>
            </a:r>
          </a:p>
          <a:p>
            <a:pPr marL="0" indent="0">
              <a:buNone/>
            </a:pPr>
            <a:r>
              <a:rPr lang="en-US" u="sng" dirty="0"/>
              <a:t>Classroom focus:</a:t>
            </a:r>
            <a:r>
              <a:rPr lang="en-US" dirty="0"/>
              <a:t> Individual </a:t>
            </a:r>
            <a:r>
              <a:rPr lang="en-US" dirty="0" err="1"/>
              <a:t>Assessee</a:t>
            </a:r>
            <a:r>
              <a:rPr lang="en-US" dirty="0"/>
              <a:t> - computation of taxable income deriving income from different heads of income general deductions from 80C to 80U for individual </a:t>
            </a:r>
            <a:r>
              <a:rPr lang="en-US" dirty="0" err="1"/>
              <a:t>assessee</a:t>
            </a:r>
            <a:r>
              <a:rPr lang="en-US" dirty="0"/>
              <a:t> with a focus on maximum amount of deduction rather than derivation of ceiling limit - tax liability computation with reference to special rate and general rate treatment of agricultural income and share of HUF and partnership Firms Tax rebate </a:t>
            </a:r>
            <a:r>
              <a:rPr lang="en-US" dirty="0" smtClean="0"/>
              <a:t>u/s </a:t>
            </a:r>
            <a:r>
              <a:rPr lang="en-US" dirty="0"/>
              <a:t>87A and Surcharge, Marginal relief and Education </a:t>
            </a:r>
            <a:r>
              <a:rPr lang="en-US" dirty="0" err="1"/>
              <a:t>cess</a:t>
            </a:r>
            <a:r>
              <a:rPr lang="en-US" dirty="0"/>
              <a:t>. This chapter questions carry 6 or l2 Marks</a:t>
            </a:r>
            <a:r>
              <a:rPr lang="en-US" dirty="0" smtClean="0"/>
              <a:t>.</a:t>
            </a:r>
          </a:p>
          <a:p>
            <a:pPr marL="0" indent="0">
              <a:buNone/>
            </a:pPr>
            <a:r>
              <a:rPr lang="en-US" dirty="0"/>
              <a:t/>
            </a:r>
            <a:br>
              <a:rPr lang="en-US" dirty="0"/>
            </a:br>
            <a:r>
              <a:rPr lang="en-US" i="1" dirty="0"/>
              <a:t>Chapter 3: </a:t>
            </a:r>
            <a:r>
              <a:rPr lang="en-US" b="1" dirty="0"/>
              <a:t>Assessment of Cooperative</a:t>
            </a:r>
            <a:r>
              <a:rPr lang="en-US" dirty="0"/>
              <a:t>: Meanings and characteristics - computation of total income and tax liability. Classroom focus: Cooperative as </a:t>
            </a:r>
            <a:r>
              <a:rPr lang="en-US" dirty="0" err="1"/>
              <a:t>Assessee</a:t>
            </a:r>
            <a:r>
              <a:rPr lang="en-US" dirty="0"/>
              <a:t> - relevance of U/S SOP for different cooperatives - Computation of total income keeping in mind deductions mentioned in chapter one and tax liability and application of Alternate Minimum Tax (AMT). This chapter questions carry 24 marks. (6 or 12 marks).</a:t>
            </a:r>
            <a:br>
              <a:rPr lang="en-US" dirty="0"/>
            </a:br>
            <a:r>
              <a:rPr lang="en-US" dirty="0"/>
              <a:t/>
            </a:r>
            <a:br>
              <a:rPr lang="en-US" dirty="0"/>
            </a:br>
            <a:endParaRPr lang="en-US" dirty="0"/>
          </a:p>
        </p:txBody>
      </p:sp>
    </p:spTree>
    <p:extLst>
      <p:ext uri="{BB962C8B-B14F-4D97-AF65-F5344CB8AC3E}">
        <p14:creationId xmlns:p14="http://schemas.microsoft.com/office/powerpoint/2010/main" val="242909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49382"/>
            <a:ext cx="11277600" cy="6345382"/>
          </a:xfrm>
        </p:spPr>
        <p:txBody>
          <a:bodyPr/>
          <a:lstStyle/>
          <a:p>
            <a:pPr marL="0" indent="0">
              <a:buNone/>
            </a:pPr>
            <a:r>
              <a:rPr lang="en-US" i="1" dirty="0"/>
              <a:t>Chapter 4</a:t>
            </a:r>
            <a:r>
              <a:rPr lang="en-US" dirty="0"/>
              <a:t>: </a:t>
            </a:r>
            <a:r>
              <a:rPr lang="en-US" b="1" dirty="0"/>
              <a:t>Assessment of Partnership Firm:</a:t>
            </a:r>
            <a:r>
              <a:rPr lang="en-US" dirty="0"/>
              <a:t> U/S 184, (other than </a:t>
            </a:r>
            <a:endParaRPr lang="en-US" dirty="0" smtClean="0"/>
          </a:p>
          <a:p>
            <a:pPr marL="0" indent="0">
              <a:buNone/>
            </a:pPr>
            <a:r>
              <a:rPr lang="en-US" dirty="0" smtClean="0"/>
              <a:t>problems </a:t>
            </a:r>
            <a:r>
              <a:rPr lang="en-US" dirty="0"/>
              <a:t>on change of constitution off firm), computation of </a:t>
            </a:r>
            <a:r>
              <a:rPr lang="en-US" dirty="0" smtClean="0"/>
              <a:t>firm’s </a:t>
            </a:r>
          </a:p>
          <a:p>
            <a:pPr marL="0" indent="0">
              <a:buNone/>
            </a:pPr>
            <a:r>
              <a:rPr lang="en-US" dirty="0" smtClean="0"/>
              <a:t>total </a:t>
            </a:r>
            <a:r>
              <a:rPr lang="en-US" dirty="0"/>
              <a:t>income and tax liability - computation of individual income of partners from firm taxable U/S 28.</a:t>
            </a:r>
            <a:br>
              <a:rPr lang="en-US" dirty="0"/>
            </a:br>
            <a:endParaRPr lang="en-US" dirty="0" smtClean="0"/>
          </a:p>
          <a:p>
            <a:pPr marL="0" indent="0">
              <a:buNone/>
            </a:pPr>
            <a:r>
              <a:rPr lang="en-US" u="sng" dirty="0"/>
              <a:t>Classroom focus</a:t>
            </a:r>
            <a:r>
              <a:rPr lang="en-US" dirty="0"/>
              <a:t>: Partnership firm as </a:t>
            </a:r>
            <a:r>
              <a:rPr lang="en-US" dirty="0" err="1"/>
              <a:t>assessee</a:t>
            </a:r>
            <a:r>
              <a:rPr lang="en-US" dirty="0"/>
              <a:t> computation of total income of firm- concept of book profit - tax liability - application of AMT- computation of income of a partner from firm taxable u/s 28 and relevance deductions, share of divisible income exemption u/s l0(2A). This chapter questions carry 24 marks. </a:t>
            </a:r>
          </a:p>
        </p:txBody>
      </p:sp>
    </p:spTree>
    <p:extLst>
      <p:ext uri="{BB962C8B-B14F-4D97-AF65-F5344CB8AC3E}">
        <p14:creationId xmlns:p14="http://schemas.microsoft.com/office/powerpoint/2010/main" val="337568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473" y="207818"/>
            <a:ext cx="11249891" cy="6483927"/>
          </a:xfrm>
        </p:spPr>
        <p:txBody>
          <a:bodyPr>
            <a:normAutofit lnSpcReduction="10000"/>
          </a:bodyPr>
          <a:lstStyle/>
          <a:p>
            <a:pPr marL="0" indent="0">
              <a:buNone/>
            </a:pPr>
            <a:r>
              <a:rPr lang="en-US" i="1" dirty="0"/>
              <a:t>Chapter 5:</a:t>
            </a:r>
            <a:r>
              <a:rPr lang="en-US" dirty="0"/>
              <a:t> </a:t>
            </a:r>
            <a:r>
              <a:rPr lang="en-US" b="1" dirty="0"/>
              <a:t>Assessment of Companies:</a:t>
            </a:r>
            <a:r>
              <a:rPr lang="en-US" dirty="0"/>
              <a:t> Computation of Total </a:t>
            </a:r>
            <a:endParaRPr lang="en-US" dirty="0" smtClean="0"/>
          </a:p>
          <a:p>
            <a:pPr marL="0" indent="0">
              <a:buNone/>
            </a:pPr>
            <a:r>
              <a:rPr lang="en-US" dirty="0" smtClean="0"/>
              <a:t>income</a:t>
            </a:r>
            <a:r>
              <a:rPr lang="en-US" dirty="0"/>
              <a:t>.</a:t>
            </a:r>
            <a:br>
              <a:rPr lang="en-US" dirty="0"/>
            </a:br>
            <a:r>
              <a:rPr lang="en-US" dirty="0"/>
              <a:t/>
            </a:r>
            <a:br>
              <a:rPr lang="en-US" dirty="0"/>
            </a:br>
            <a:r>
              <a:rPr lang="en-US" u="sng" dirty="0"/>
              <a:t>Classroom focus:</a:t>
            </a:r>
            <a:r>
              <a:rPr lang="en-US" dirty="0"/>
              <a:t> Company as </a:t>
            </a:r>
            <a:r>
              <a:rPr lang="en-US" dirty="0" err="1"/>
              <a:t>Assessee</a:t>
            </a:r>
            <a:r>
              <a:rPr lang="en-US" dirty="0"/>
              <a:t> - Computation of Total </a:t>
            </a:r>
            <a:endParaRPr lang="en-US" dirty="0" smtClean="0"/>
          </a:p>
          <a:p>
            <a:pPr marL="0" indent="0">
              <a:buNone/>
            </a:pPr>
            <a:r>
              <a:rPr lang="en-US" dirty="0" smtClean="0"/>
              <a:t>income </a:t>
            </a:r>
            <a:r>
              <a:rPr lang="en-US" dirty="0"/>
              <a:t>keeping in mind the provisions applicable to the head ‘Profits and Gains from Business and Profession’ relevance of expenses expressly allowed and disallowed deductions u/s 80 bearing in mind chapter one derivation of total income. This chapter questions carry the financial figures reflecting the mirror image </a:t>
            </a:r>
            <a:r>
              <a:rPr lang="en-US" dirty="0" err="1"/>
              <a:t>oflndian</a:t>
            </a:r>
            <a:r>
              <a:rPr lang="en-US" dirty="0"/>
              <a:t> Corporate world and carry 24 marks</a:t>
            </a:r>
            <a:r>
              <a:rPr lang="en-US" dirty="0" smtClean="0"/>
              <a:t>.</a:t>
            </a:r>
          </a:p>
          <a:p>
            <a:pPr marL="0" indent="0">
              <a:buNone/>
            </a:pPr>
            <a:r>
              <a:rPr lang="en-US" dirty="0"/>
              <a:t/>
            </a:r>
            <a:br>
              <a:rPr lang="en-US" dirty="0"/>
            </a:br>
            <a:r>
              <a:rPr lang="en-US" i="1" dirty="0"/>
              <a:t>Chapter 6:</a:t>
            </a:r>
            <a:r>
              <a:rPr lang="en-US" dirty="0"/>
              <a:t> </a:t>
            </a:r>
            <a:r>
              <a:rPr lang="en-US" b="1" dirty="0"/>
              <a:t>Computation of Book Profits and Tax liability</a:t>
            </a:r>
            <a:r>
              <a:rPr lang="en-US" dirty="0"/>
              <a:t> (applicability of Minimum Alternate Tax: MAT) Taxation of 'Non-Resident Companies.</a:t>
            </a:r>
            <a:br>
              <a:rPr lang="en-US" dirty="0"/>
            </a:br>
            <a:r>
              <a:rPr lang="en-US" u="sng" dirty="0"/>
              <a:t>Classroom focus:</a:t>
            </a:r>
            <a:r>
              <a:rPr lang="en-US" dirty="0"/>
              <a:t> Concept of book profit Computation of Tax liability Tax rates (special and general) Surcharge and education </a:t>
            </a:r>
            <a:r>
              <a:rPr lang="en-US" dirty="0" err="1"/>
              <a:t>cess</a:t>
            </a:r>
            <a:r>
              <a:rPr lang="en-US" dirty="0"/>
              <a:t> - computation tax liability of non-resident companies Application of MAT and 'tax payable by a company </a:t>
            </a:r>
            <a:r>
              <a:rPr lang="en-US" dirty="0" err="1"/>
              <a:t>assessee</a:t>
            </a:r>
            <a:r>
              <a:rPr lang="en-US" dirty="0"/>
              <a:t>. This chapter questions carry the financial figures reflecting the mirror image of Indian Corporate world and carry 24 marks.</a:t>
            </a:r>
          </a:p>
          <a:p>
            <a:pPr marL="0" indent="0">
              <a:buNone/>
            </a:pPr>
            <a:endParaRPr lang="en-US" dirty="0"/>
          </a:p>
        </p:txBody>
      </p:sp>
    </p:spTree>
    <p:extLst>
      <p:ext uri="{BB962C8B-B14F-4D97-AF65-F5344CB8AC3E}">
        <p14:creationId xmlns:p14="http://schemas.microsoft.com/office/powerpoint/2010/main" val="141951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effectLst>
                  <a:outerShdw blurRad="38100" dist="38100" dir="2700000" algn="tl">
                    <a:srgbClr val="000000">
                      <a:alpha val="43137"/>
                    </a:srgbClr>
                  </a:outerShdw>
                </a:effectLst>
              </a:rPr>
              <a:t>THANK YOU</a:t>
            </a:r>
            <a:endParaRPr lang="en-US" sz="9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buNone/>
            </a:pPr>
            <a:endParaRPr lang="en-US" sz="6000" dirty="0" smtClean="0"/>
          </a:p>
          <a:p>
            <a:pPr marL="0" indent="0">
              <a:buNone/>
            </a:pPr>
            <a:endParaRPr lang="en-US" sz="6000"/>
          </a:p>
          <a:p>
            <a:pPr marL="0" indent="0">
              <a:buNone/>
            </a:pPr>
            <a:r>
              <a:rPr lang="en-US" sz="6000" smtClean="0"/>
              <a:t>“ </a:t>
            </a:r>
            <a:r>
              <a:rPr lang="en-US" sz="6000" dirty="0" smtClean="0"/>
              <a:t>Education is what remains after one has forgotten what one has learned in school”</a:t>
            </a:r>
            <a:endParaRPr lang="en-US" sz="6000" dirty="0"/>
          </a:p>
        </p:txBody>
      </p:sp>
    </p:spTree>
    <p:extLst>
      <p:ext uri="{BB962C8B-B14F-4D97-AF65-F5344CB8AC3E}">
        <p14:creationId xmlns:p14="http://schemas.microsoft.com/office/powerpoint/2010/main" val="101212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331</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BUSINESS TAXATION - III </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TAXATION - III</dc:title>
  <dc:creator>Admin</dc:creator>
  <cp:lastModifiedBy>Admin</cp:lastModifiedBy>
  <cp:revision>10</cp:revision>
  <dcterms:created xsi:type="dcterms:W3CDTF">2020-08-28T06:01:39Z</dcterms:created>
  <dcterms:modified xsi:type="dcterms:W3CDTF">2020-08-29T06:25:01Z</dcterms:modified>
</cp:coreProperties>
</file>